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67" r:id="rId3"/>
    <p:sldId id="285" r:id="rId4"/>
    <p:sldId id="271" r:id="rId5"/>
    <p:sldId id="272" r:id="rId6"/>
    <p:sldId id="273" r:id="rId7"/>
    <p:sldId id="274" r:id="rId8"/>
    <p:sldId id="281" r:id="rId9"/>
    <p:sldId id="287" r:id="rId10"/>
    <p:sldId id="282" r:id="rId11"/>
    <p:sldId id="283" r:id="rId12"/>
    <p:sldId id="284" r:id="rId13"/>
    <p:sldId id="276" r:id="rId14"/>
    <p:sldId id="286" r:id="rId15"/>
    <p:sldId id="280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4"/>
  </p:normalViewPr>
  <p:slideViewPr>
    <p:cSldViewPr>
      <p:cViewPr>
        <p:scale>
          <a:sx n="60" d="100"/>
          <a:sy n="60" d="100"/>
        </p:scale>
        <p:origin x="3120" y="1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D44789-E230-4DB0-B87D-D2645229C9EE}" type="datetimeFigureOut">
              <a:rPr lang="en-US" smtClean="0"/>
              <a:t>11/1/17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23C00-F12F-467D-BCF1-929A58FF8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69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623C00-F12F-467D-BCF1-929A58FF8A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308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IENG 461 – System Safety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079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  <a:lvl2pPr>
              <a:defRPr>
                <a:solidFill>
                  <a:srgbClr val="FFFF00"/>
                </a:solidFill>
              </a:defRPr>
            </a:lvl2pPr>
            <a:lvl3pPr>
              <a:defRPr>
                <a:solidFill>
                  <a:srgbClr val="FFFF00"/>
                </a:solidFill>
              </a:defRPr>
            </a:lvl3pPr>
            <a:lvl4pPr>
              <a:defRPr>
                <a:solidFill>
                  <a:srgbClr val="FFFF00"/>
                </a:solidFill>
              </a:defRPr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IENG 461 – System Safety 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4052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061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4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35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IENG 461 – System Safety 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70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8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824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611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98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42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IENG 461 – System Safety I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589137-2B57-47AC-9ED4-F975CDD78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01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dirty="0" smtClean="0"/>
              <a:t>IENG 461 – System Safety I</a:t>
            </a:r>
            <a:br>
              <a:rPr lang="en-US" sz="5400" dirty="0" smtClean="0"/>
            </a:br>
            <a:r>
              <a:rPr lang="en-US" dirty="0" smtClean="0"/>
              <a:t>Lecture 8 – Failure Modes and Effects Analysis (FMEA)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James R. Harris, Ph.D., P.E.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9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Failure Modes and Effects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Overview of tonight’s topics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Review/practice fault tree analysis (FTA) 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Introduction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FMEA execution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Practical example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Homework 4 assignment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Project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1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Introduction…</a:t>
            </a:r>
          </a:p>
          <a:p>
            <a:r>
              <a:rPr lang="en-US" dirty="0" smtClean="0"/>
              <a:t>Why FMEA?</a:t>
            </a:r>
          </a:p>
          <a:p>
            <a:r>
              <a:rPr lang="en-US" dirty="0" smtClean="0"/>
              <a:t>Top 3 U.S.-based warranty providers in 2010 ($ in millions):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 smtClean="0"/>
              <a:t>General Motors Co. - $3,204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 smtClean="0"/>
              <a:t>Hewlett-Packard Co. - $2,689</a:t>
            </a:r>
          </a:p>
          <a:p>
            <a:pPr marL="971550" lvl="1" indent="-514350">
              <a:buFont typeface="+mj-lt"/>
              <a:buAutoNum type="arabicParenR"/>
            </a:pPr>
            <a:r>
              <a:rPr lang="en-US" dirty="0" smtClean="0"/>
              <a:t>Ford Motor Co. - $1,522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60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Introduction</a:t>
            </a:r>
          </a:p>
          <a:p>
            <a:r>
              <a:rPr lang="en-US" dirty="0" smtClean="0"/>
              <a:t>Initiated for the military</a:t>
            </a:r>
          </a:p>
          <a:p>
            <a:pPr lvl="1"/>
            <a:r>
              <a:rPr lang="en-US" dirty="0" smtClean="0"/>
              <a:t>MIL-P-1629, “Procedures for Performing a Failure Mode, Effects, and Criticality Analysis” (1949)</a:t>
            </a:r>
          </a:p>
          <a:p>
            <a:r>
              <a:rPr lang="en-US" dirty="0" smtClean="0"/>
              <a:t>IEC 60812 - Analysis Techniques For System Reliability – Procedure For Failure Mode And Effects Analysis (FMEA)</a:t>
            </a:r>
          </a:p>
          <a:p>
            <a:r>
              <a:rPr lang="en-US" dirty="0" smtClean="0"/>
              <a:t>Inductive reasoning - Bottom up technique (different from FTA)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087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Methodology…</a:t>
            </a:r>
          </a:p>
          <a:p>
            <a:r>
              <a:rPr lang="en-US" dirty="0" smtClean="0"/>
              <a:t>Answering a series of questions:</a:t>
            </a:r>
          </a:p>
          <a:p>
            <a:pPr lvl="1"/>
            <a:r>
              <a:rPr lang="en-US" dirty="0" smtClean="0"/>
              <a:t>What can fail?</a:t>
            </a:r>
          </a:p>
          <a:p>
            <a:pPr lvl="1"/>
            <a:r>
              <a:rPr lang="en-US" dirty="0" smtClean="0"/>
              <a:t>How does it fail?</a:t>
            </a:r>
          </a:p>
          <a:p>
            <a:pPr lvl="1"/>
            <a:r>
              <a:rPr lang="en-US" dirty="0" smtClean="0"/>
              <a:t>How frequently will it fail?</a:t>
            </a:r>
          </a:p>
          <a:p>
            <a:pPr lvl="1"/>
            <a:r>
              <a:rPr lang="en-US" dirty="0" smtClean="0"/>
              <a:t>What are the effects of the failure?</a:t>
            </a:r>
          </a:p>
          <a:p>
            <a:pPr lvl="1"/>
            <a:r>
              <a:rPr lang="en-US" dirty="0" smtClean="0"/>
              <a:t>What is the reliability/safety consequence of the failure?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6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Methodology…</a:t>
            </a:r>
          </a:p>
          <a:p>
            <a:r>
              <a:rPr lang="en-US" b="1" u="sng" dirty="0" smtClean="0">
                <a:solidFill>
                  <a:schemeClr val="bg1"/>
                </a:solidFill>
              </a:rPr>
              <a:t>Risk Priority </a:t>
            </a:r>
            <a:r>
              <a:rPr lang="en-US" b="1" u="sng" dirty="0">
                <a:solidFill>
                  <a:schemeClr val="bg1"/>
                </a:solidFill>
              </a:rPr>
              <a:t>N</a:t>
            </a:r>
            <a:r>
              <a:rPr lang="en-US" b="1" u="sng" dirty="0" smtClean="0">
                <a:solidFill>
                  <a:schemeClr val="bg1"/>
                </a:solidFill>
              </a:rPr>
              <a:t>umber (RPN)</a:t>
            </a:r>
            <a:r>
              <a:rPr lang="en-US" dirty="0" smtClean="0"/>
              <a:t> = a combination of severity, occurrence (freq.), and detection. (Raytheon method below…)</a:t>
            </a:r>
          </a:p>
          <a:p>
            <a:endParaRPr lang="en-US" dirty="0"/>
          </a:p>
          <a:p>
            <a:r>
              <a:rPr lang="en-US" b="1" u="sng" dirty="0">
                <a:solidFill>
                  <a:schemeClr val="bg1"/>
                </a:solidFill>
              </a:rPr>
              <a:t>S</a:t>
            </a:r>
            <a:r>
              <a:rPr lang="en-US" u="sng" dirty="0">
                <a:solidFill>
                  <a:schemeClr val="bg1"/>
                </a:solidFill>
              </a:rPr>
              <a:t>everity:</a:t>
            </a:r>
            <a:r>
              <a:rPr lang="en-US" dirty="0"/>
              <a:t> Scale 1-10, 1=no impact, 10=catastrophic impact/hazardous</a:t>
            </a:r>
          </a:p>
          <a:p>
            <a:r>
              <a:rPr lang="en-US" b="1" u="sng" dirty="0" smtClean="0">
                <a:solidFill>
                  <a:schemeClr val="bg1"/>
                </a:solidFill>
              </a:rPr>
              <a:t>O</a:t>
            </a:r>
            <a:r>
              <a:rPr lang="en-US" u="sng" dirty="0" smtClean="0">
                <a:solidFill>
                  <a:schemeClr val="bg1"/>
                </a:solidFill>
              </a:rPr>
              <a:t>ccurrence</a:t>
            </a:r>
            <a:r>
              <a:rPr lang="en-US" u="sng" dirty="0">
                <a:solidFill>
                  <a:schemeClr val="bg1"/>
                </a:solidFill>
              </a:rPr>
              <a:t>:</a:t>
            </a:r>
            <a:r>
              <a:rPr lang="en-US" dirty="0"/>
              <a:t> Scale 1-10, 1=predicted &lt;3 defects/million, 10=&gt;500K defects/million </a:t>
            </a:r>
          </a:p>
          <a:p>
            <a:r>
              <a:rPr lang="en-US" b="1" u="sng" dirty="0" smtClean="0">
                <a:solidFill>
                  <a:schemeClr val="bg1"/>
                </a:solidFill>
              </a:rPr>
              <a:t>D</a:t>
            </a:r>
            <a:r>
              <a:rPr lang="en-US" u="sng" dirty="0" smtClean="0">
                <a:solidFill>
                  <a:schemeClr val="bg1"/>
                </a:solidFill>
              </a:rPr>
              <a:t>etectability</a:t>
            </a:r>
            <a:r>
              <a:rPr lang="en-US" u="sng" dirty="0">
                <a:solidFill>
                  <a:schemeClr val="bg1"/>
                </a:solidFill>
              </a:rPr>
              <a:t>:</a:t>
            </a:r>
            <a:r>
              <a:rPr lang="en-US" dirty="0"/>
              <a:t> Scale 1-10, 1=always detected by current control plan, 10=unable to </a:t>
            </a:r>
            <a:r>
              <a:rPr lang="en-US" dirty="0" smtClean="0"/>
              <a:t>detect - </a:t>
            </a:r>
            <a:r>
              <a:rPr lang="en-US" i="1" dirty="0" smtClean="0"/>
              <a:t>(ability to detect problem before reaching end user)</a:t>
            </a:r>
            <a:endParaRPr lang="en-US" i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32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50" y="457200"/>
            <a:ext cx="8773297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4800" y="6400800"/>
            <a:ext cx="4267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AIAG = Automotive Industry Action Group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05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5471559"/>
              </p:ext>
            </p:extLst>
          </p:nvPr>
        </p:nvGraphicFramePr>
        <p:xfrm>
          <a:off x="381000" y="1524000"/>
          <a:ext cx="8229600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828800"/>
                <a:gridCol w="838200"/>
                <a:gridCol w="2057400"/>
                <a:gridCol w="762000"/>
              </a:tblGrid>
              <a:tr h="685800">
                <a:tc>
                  <a:txBody>
                    <a:bodyPr/>
                    <a:lstStyle/>
                    <a:p>
                      <a:r>
                        <a:rPr lang="en-US" dirty="0" smtClean="0"/>
                        <a:t>Item/</a:t>
                      </a:r>
                    </a:p>
                    <a:p>
                      <a:r>
                        <a:rPr lang="en-US" dirty="0" smtClean="0"/>
                        <a:t>Function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Failure</a:t>
                      </a:r>
                      <a:r>
                        <a:rPr lang="en-US" baseline="0" dirty="0" smtClean="0"/>
                        <a:t> Mode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Failure</a:t>
                      </a:r>
                      <a:r>
                        <a:rPr lang="en-US" baseline="0" dirty="0" smtClean="0"/>
                        <a:t> Effect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Failure</a:t>
                      </a:r>
                      <a:r>
                        <a:rPr lang="en-US" baseline="0" dirty="0" smtClean="0"/>
                        <a:t> Cause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OCC</a:t>
                      </a:r>
                      <a:endParaRPr lang="en-US" dirty="0"/>
                    </a:p>
                  </a:txBody>
                  <a:tcPr/>
                </a:tc>
              </a:tr>
              <a:tr h="952500">
                <a:tc rowSpan="4">
                  <a:txBody>
                    <a:bodyPr/>
                    <a:lstStyle/>
                    <a:p>
                      <a:r>
                        <a:rPr lang="en-US" b="1" dirty="0" smtClean="0"/>
                        <a:t>Brake</a:t>
                      </a:r>
                      <a:r>
                        <a:rPr lang="en-US" b="1" baseline="0" dirty="0" smtClean="0"/>
                        <a:t> cable:</a:t>
                      </a:r>
                    </a:p>
                    <a:p>
                      <a:r>
                        <a:rPr lang="en-US" b="0" baseline="0" dirty="0" smtClean="0"/>
                        <a:t>Provides adjustable and calibrated movement between the brake lever and brake caliper</a:t>
                      </a:r>
                      <a:endParaRPr lang="en-US" b="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Cable breaks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Operator cannot close brake calipers and wheel</a:t>
                      </a:r>
                      <a:r>
                        <a:rPr lang="en-US" baseline="0" dirty="0" smtClean="0"/>
                        <a:t> does not slow down.  Incident possible.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Cable</a:t>
                      </a:r>
                      <a:r>
                        <a:rPr lang="en-US" baseline="0" dirty="0" smtClean="0"/>
                        <a:t> wiring corrosion (wrong material)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952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Fatigue cracks</a:t>
                      </a:r>
                      <a:r>
                        <a:rPr lang="en-US" baseline="0" dirty="0" smtClean="0"/>
                        <a:t> in cable (inadequate thickness)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11049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Cable</a:t>
                      </a:r>
                      <a:r>
                        <a:rPr lang="en-US" baseline="0" dirty="0" smtClean="0"/>
                        <a:t> binds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Increased cable/sheath</a:t>
                      </a:r>
                      <a:r>
                        <a:rPr lang="en-US" baseline="0" dirty="0" smtClean="0"/>
                        <a:t> friction and increased effort to close brake calipers.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Cable</a:t>
                      </a:r>
                      <a:r>
                        <a:rPr lang="en-US" baseline="0" dirty="0" smtClean="0"/>
                        <a:t> bend or kink due to misrouting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1104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Inadequate lubrication between cable/sheath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7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2684274"/>
              </p:ext>
            </p:extLst>
          </p:nvPr>
        </p:nvGraphicFramePr>
        <p:xfrm>
          <a:off x="228600" y="1600200"/>
          <a:ext cx="8686800" cy="193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1203960"/>
                <a:gridCol w="868680"/>
                <a:gridCol w="868680"/>
                <a:gridCol w="868680"/>
                <a:gridCol w="868680"/>
                <a:gridCol w="868680"/>
                <a:gridCol w="868680"/>
                <a:gridCol w="868680"/>
                <a:gridCol w="868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</a:t>
                      </a:r>
                      <a:r>
                        <a:rPr lang="en-US" sz="1600" baseline="0" dirty="0" smtClean="0"/>
                        <a:t> #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Component/Function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Failure</a:t>
                      </a:r>
                      <a:r>
                        <a:rPr lang="en-US" sz="1600" baseline="0" dirty="0" smtClean="0"/>
                        <a:t> mode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Severity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Failure cause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Occur.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Failure</a:t>
                      </a:r>
                      <a:r>
                        <a:rPr lang="en-US" sz="1600" baseline="0" dirty="0" smtClean="0"/>
                        <a:t> effect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Detect.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RPN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Recommendations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Up Arrow 2"/>
          <p:cNvSpPr/>
          <p:nvPr/>
        </p:nvSpPr>
        <p:spPr>
          <a:xfrm>
            <a:off x="4114800" y="3886200"/>
            <a:ext cx="76200" cy="609600"/>
          </a:xfrm>
          <a:prstGeom prst="upArrow">
            <a:avLst/>
          </a:prstGeom>
          <a:solidFill>
            <a:srgbClr val="FF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33800" y="4583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5 “whys”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7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200" dirty="0" smtClean="0"/>
              <a:t>Five Whys </a:t>
            </a:r>
            <a:r>
              <a:rPr lang="en-US" sz="4100" i="1" dirty="0" smtClean="0"/>
              <a:t>(to assist with recommendations)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Why does the cable break?</a:t>
            </a:r>
            <a:r>
              <a:rPr lang="en-US" dirty="0" smtClean="0"/>
              <a:t>  </a:t>
            </a:r>
            <a:r>
              <a:rPr lang="en-US" i="1" dirty="0" smtClean="0"/>
              <a:t>(Because in-use stress exceeds the strength of the cable)</a:t>
            </a:r>
            <a:r>
              <a:rPr lang="en-US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Why does the in-use stress exceed the strength of the cable?</a:t>
            </a:r>
            <a:r>
              <a:rPr lang="en-US" dirty="0" smtClean="0"/>
              <a:t>  </a:t>
            </a:r>
            <a:r>
              <a:rPr lang="en-US" i="1" dirty="0" smtClean="0"/>
              <a:t>(Because the strength of the current cable material can degrade under extreme environmental conditions).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bg1"/>
                </a:solidFill>
              </a:rPr>
              <a:t>Why does </a:t>
            </a:r>
            <a:r>
              <a:rPr lang="en-US" dirty="0">
                <a:solidFill>
                  <a:schemeClr val="bg1"/>
                </a:solidFill>
              </a:rPr>
              <a:t>the strength of the current cable material can degrade under extreme environmental </a:t>
            </a:r>
            <a:r>
              <a:rPr lang="en-US" dirty="0" smtClean="0">
                <a:solidFill>
                  <a:schemeClr val="bg1"/>
                </a:solidFill>
              </a:rPr>
              <a:t>conditions?</a:t>
            </a:r>
            <a:r>
              <a:rPr lang="en-US" dirty="0" smtClean="0"/>
              <a:t> </a:t>
            </a:r>
            <a:r>
              <a:rPr lang="en-US" i="1" dirty="0" smtClean="0"/>
              <a:t>(Because the current cable material corrodes when exposed to extreme hot and moist operating environments).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900" dirty="0" smtClean="0"/>
              <a:t>Five Whys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>
                <a:solidFill>
                  <a:schemeClr val="bg1"/>
                </a:solidFill>
              </a:rPr>
              <a:t>Why does the current cable material corrode when exposed to extreme hot and moist operating environments?</a:t>
            </a:r>
            <a:r>
              <a:rPr lang="en-US" dirty="0" smtClean="0"/>
              <a:t> </a:t>
            </a:r>
            <a:r>
              <a:rPr lang="en-US" i="1" dirty="0" smtClean="0"/>
              <a:t>(Because the current material is not suitable for the most extreme operating conditions for the all-terrain bicycle).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 smtClean="0">
                <a:solidFill>
                  <a:schemeClr val="bg1"/>
                </a:solidFill>
              </a:rPr>
              <a:t>Why is the current cable material not suitable for the most extreme operating conditions for the all-terrain bicycle?</a:t>
            </a:r>
            <a:r>
              <a:rPr lang="en-US" dirty="0" smtClean="0"/>
              <a:t>  </a:t>
            </a:r>
            <a:r>
              <a:rPr lang="en-US" i="1" dirty="0" smtClean="0"/>
              <a:t>(Because the cable supplier selected the wrong material for the brake cable).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88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Example: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Coffee maker (pick two components)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5613808"/>
              </p:ext>
            </p:extLst>
          </p:nvPr>
        </p:nvGraphicFramePr>
        <p:xfrm>
          <a:off x="228600" y="2971800"/>
          <a:ext cx="8686800" cy="193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400"/>
                <a:gridCol w="1203960"/>
                <a:gridCol w="868680"/>
                <a:gridCol w="868680"/>
                <a:gridCol w="868680"/>
                <a:gridCol w="868680"/>
                <a:gridCol w="868680"/>
                <a:gridCol w="868680"/>
                <a:gridCol w="868680"/>
                <a:gridCol w="86868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</a:t>
                      </a:r>
                      <a:r>
                        <a:rPr lang="en-US" sz="1600" baseline="0" dirty="0" smtClean="0"/>
                        <a:t> #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Component/Function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Failure</a:t>
                      </a:r>
                      <a:r>
                        <a:rPr lang="en-US" sz="1600" baseline="0" dirty="0" smtClean="0"/>
                        <a:t> mode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Severity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Failure cause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Occur.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Failure</a:t>
                      </a:r>
                      <a:r>
                        <a:rPr lang="en-US" sz="1600" baseline="0" dirty="0" smtClean="0"/>
                        <a:t> effect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Detect.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RPN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Recommendations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740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>
                <a:solidFill>
                  <a:schemeClr val="bg1"/>
                </a:solidFill>
              </a:rPr>
              <a:t>Strengths</a:t>
            </a:r>
            <a:r>
              <a:rPr lang="en-US" dirty="0" smtClean="0"/>
              <a:t> of the technique:</a:t>
            </a:r>
          </a:p>
          <a:p>
            <a:pPr lvl="1"/>
            <a:r>
              <a:rPr lang="en-US" dirty="0" smtClean="0"/>
              <a:t>Documentation of system safety and risk-based product/process evaluation (product liability)</a:t>
            </a:r>
          </a:p>
          <a:p>
            <a:pPr lvl="1"/>
            <a:r>
              <a:rPr lang="en-US" dirty="0" smtClean="0"/>
              <a:t>Feedback to designers of product/process elements which influence reliability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Weaknesses</a:t>
            </a:r>
            <a:r>
              <a:rPr lang="en-US" dirty="0" smtClean="0"/>
              <a:t> of the technique:</a:t>
            </a:r>
          </a:p>
          <a:p>
            <a:pPr lvl="1"/>
            <a:r>
              <a:rPr lang="en-US" dirty="0" smtClean="0"/>
              <a:t>Difficult to show relationship of various product/process failure modes (FTA better at this)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13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FMEA goals </a:t>
            </a:r>
            <a:r>
              <a:rPr lang="en-US" sz="2800" dirty="0" smtClean="0"/>
              <a:t>(from Carl Carlson, Senior Reliability Engineer) --- FMEA should…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Drive </a:t>
            </a:r>
            <a:r>
              <a:rPr lang="en-US" dirty="0">
                <a:solidFill>
                  <a:schemeClr val="bg1"/>
                </a:solidFill>
              </a:rPr>
              <a:t>product design or process </a:t>
            </a:r>
            <a:r>
              <a:rPr lang="en-US" dirty="0" smtClean="0">
                <a:solidFill>
                  <a:schemeClr val="bg1"/>
                </a:solidFill>
              </a:rPr>
              <a:t>improvements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Include </a:t>
            </a:r>
            <a:r>
              <a:rPr lang="en-US" dirty="0">
                <a:solidFill>
                  <a:schemeClr val="bg1"/>
                </a:solidFill>
              </a:rPr>
              <a:t>integration and interface failure </a:t>
            </a:r>
            <a:r>
              <a:rPr lang="en-US" dirty="0" smtClean="0">
                <a:solidFill>
                  <a:schemeClr val="bg1"/>
                </a:solidFill>
              </a:rPr>
              <a:t>modes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Be completed </a:t>
            </a:r>
            <a:r>
              <a:rPr lang="en-US" dirty="0">
                <a:solidFill>
                  <a:schemeClr val="bg1"/>
                </a:solidFill>
              </a:rPr>
              <a:t>during the "window of opportunity" where it can most effectively impact the product or process </a:t>
            </a:r>
            <a:r>
              <a:rPr lang="en-US" dirty="0" smtClean="0">
                <a:solidFill>
                  <a:schemeClr val="bg1"/>
                </a:solidFill>
              </a:rPr>
              <a:t>design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Include the </a:t>
            </a:r>
            <a:r>
              <a:rPr lang="en-US" dirty="0">
                <a:solidFill>
                  <a:schemeClr val="bg1"/>
                </a:solidFill>
              </a:rPr>
              <a:t>right people </a:t>
            </a:r>
            <a:r>
              <a:rPr lang="en-US" dirty="0" smtClean="0">
                <a:solidFill>
                  <a:schemeClr val="bg1"/>
                </a:solidFill>
              </a:rPr>
              <a:t>on </a:t>
            </a:r>
            <a:r>
              <a:rPr lang="en-US" dirty="0">
                <a:solidFill>
                  <a:schemeClr val="bg1"/>
                </a:solidFill>
              </a:rPr>
              <a:t>the FMEA team throughout the </a:t>
            </a:r>
            <a:r>
              <a:rPr lang="en-US" dirty="0" smtClean="0">
                <a:solidFill>
                  <a:schemeClr val="bg1"/>
                </a:solidFill>
              </a:rPr>
              <a:t>analysis (4-8 people per team)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14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</p:spTree>
    <p:extLst>
      <p:ext uri="{BB962C8B-B14F-4D97-AF65-F5344CB8AC3E}">
        <p14:creationId xmlns:p14="http://schemas.microsoft.com/office/powerpoint/2010/main" val="1900219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Failure Modes and Effects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Summary</a:t>
            </a:r>
          </a:p>
          <a:p>
            <a:r>
              <a:rPr lang="en-US" dirty="0" smtClean="0"/>
              <a:t>FMEA is inductive (specific to general) technique </a:t>
            </a:r>
          </a:p>
          <a:p>
            <a:r>
              <a:rPr lang="en-US" dirty="0" smtClean="0"/>
              <a:t>FMEA may be better pre-incident tool than fault tree analysis</a:t>
            </a:r>
          </a:p>
          <a:p>
            <a:r>
              <a:rPr lang="en-US" dirty="0" smtClean="0"/>
              <a:t>Risk priority number (</a:t>
            </a:r>
            <a:r>
              <a:rPr lang="en-US" dirty="0" err="1" smtClean="0"/>
              <a:t>SxOxD</a:t>
            </a:r>
            <a:r>
              <a:rPr lang="en-US" dirty="0" smtClean="0"/>
              <a:t>) helps prioritize risk mitigation (risk reduction)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2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Failure Modes and Effects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Preview of next week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Hazard Operability Analysis (HAZOP)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</a:rPr>
              <a:t>Review of topics for Exam 2 (Oct. 31)</a:t>
            </a:r>
          </a:p>
          <a:p>
            <a:r>
              <a:rPr lang="en-US" dirty="0" smtClean="0"/>
              <a:t>Homework 4:</a:t>
            </a:r>
            <a:r>
              <a:rPr lang="en-US" dirty="0" smtClean="0">
                <a:solidFill>
                  <a:schemeClr val="bg1"/>
                </a:solidFill>
              </a:rPr>
              <a:t>   (1) Complete a fault tree for any four top level events (</a:t>
            </a:r>
            <a:r>
              <a:rPr lang="en-US" u="sng" dirty="0" smtClean="0">
                <a:solidFill>
                  <a:schemeClr val="bg1"/>
                </a:solidFill>
              </a:rPr>
              <a:t>four fault trees</a:t>
            </a:r>
            <a:r>
              <a:rPr lang="en-US" dirty="0" smtClean="0">
                <a:solidFill>
                  <a:schemeClr val="bg1"/>
                </a:solidFill>
              </a:rPr>
              <a:t>) concerning your semester project (complete to </a:t>
            </a:r>
            <a:r>
              <a:rPr lang="en-US" u="sng" dirty="0" smtClean="0">
                <a:solidFill>
                  <a:schemeClr val="bg1"/>
                </a:solidFill>
              </a:rPr>
              <a:t>the 4</a:t>
            </a:r>
            <a:r>
              <a:rPr lang="en-US" u="sng" baseline="30000" dirty="0" smtClean="0">
                <a:solidFill>
                  <a:schemeClr val="bg1"/>
                </a:solidFill>
              </a:rPr>
              <a:t>th</a:t>
            </a:r>
            <a:r>
              <a:rPr lang="en-US" u="sng" dirty="0" smtClean="0">
                <a:solidFill>
                  <a:schemeClr val="bg1"/>
                </a:solidFill>
              </a:rPr>
              <a:t> level</a:t>
            </a:r>
            <a:r>
              <a:rPr lang="en-US" dirty="0" smtClean="0">
                <a:solidFill>
                  <a:schemeClr val="bg1"/>
                </a:solidFill>
              </a:rPr>
              <a:t>).  (2) Complete an FMEA for at least </a:t>
            </a:r>
            <a:r>
              <a:rPr lang="en-US" u="sng" dirty="0" smtClean="0">
                <a:solidFill>
                  <a:schemeClr val="bg1"/>
                </a:solidFill>
              </a:rPr>
              <a:t>four</a:t>
            </a:r>
            <a:r>
              <a:rPr lang="en-US" dirty="0" smtClean="0">
                <a:solidFill>
                  <a:schemeClr val="bg1"/>
                </a:solidFill>
              </a:rPr>
              <a:t> components (or process steps) concerning your semester project.  Identify </a:t>
            </a:r>
            <a:r>
              <a:rPr lang="en-US" u="sng" dirty="0" smtClean="0">
                <a:solidFill>
                  <a:schemeClr val="bg1"/>
                </a:solidFill>
              </a:rPr>
              <a:t>three</a:t>
            </a:r>
            <a:r>
              <a:rPr lang="en-US" dirty="0" smtClean="0">
                <a:solidFill>
                  <a:schemeClr val="bg1"/>
                </a:solidFill>
              </a:rPr>
              <a:t> failure modes </a:t>
            </a:r>
            <a:r>
              <a:rPr lang="en-US" u="sng" dirty="0" smtClean="0">
                <a:solidFill>
                  <a:schemeClr val="bg1"/>
                </a:solidFill>
              </a:rPr>
              <a:t>for each component </a:t>
            </a:r>
            <a:r>
              <a:rPr lang="en-US" dirty="0" smtClean="0">
                <a:solidFill>
                  <a:schemeClr val="bg1"/>
                </a:solidFill>
              </a:rPr>
              <a:t>within each FMEA.  Submit electronically by </a:t>
            </a:r>
            <a:r>
              <a:rPr lang="en-US" u="sng" dirty="0" smtClean="0">
                <a:solidFill>
                  <a:schemeClr val="bg1"/>
                </a:solidFill>
              </a:rPr>
              <a:t>5:30pm, 10/31</a:t>
            </a:r>
            <a:r>
              <a:rPr lang="en-US" dirty="0" smtClean="0">
                <a:solidFill>
                  <a:schemeClr val="bg1"/>
                </a:solidFill>
              </a:rPr>
              <a:t> using </a:t>
            </a:r>
            <a:r>
              <a:rPr lang="en-US" i="1" dirty="0" smtClean="0">
                <a:solidFill>
                  <a:schemeClr val="bg1"/>
                </a:solidFill>
              </a:rPr>
              <a:t>lastname</a:t>
            </a:r>
            <a:r>
              <a:rPr lang="en-US" dirty="0" smtClean="0">
                <a:solidFill>
                  <a:schemeClr val="bg1"/>
                </a:solidFill>
              </a:rPr>
              <a:t>_HW4 as filename.</a:t>
            </a:r>
          </a:p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89137-2B57-47AC-9ED4-F975CDD78E2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9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ENG461_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76200">
          <a:solidFill>
            <a:srgbClr val="FFFF0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rgbClr val="FFFF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IENG461_master</Template>
  <TotalTime>3911</TotalTime>
  <Words>868</Words>
  <Application>Microsoft Macintosh PowerPoint</Application>
  <PresentationFormat>On-screen Show (4:3)</PresentationFormat>
  <Paragraphs>137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IENG461_master</vt:lpstr>
      <vt:lpstr>IENG 461 – System Safety I Lecture 8 – Failure Modes and Effects Analysis (FMEA)</vt:lpstr>
      <vt:lpstr>Failure Modes and Effects Analysis</vt:lpstr>
      <vt:lpstr>Failure Modes and Effects Analysis</vt:lpstr>
      <vt:lpstr>Failure Modes and Effects Analysis</vt:lpstr>
      <vt:lpstr>Failure Modes and Effects Analysis</vt:lpstr>
      <vt:lpstr>Failure Modes and Effects Analysis</vt:lpstr>
      <vt:lpstr>PowerPoint Presentation</vt:lpstr>
      <vt:lpstr>Failure Modes and Effects Analysis</vt:lpstr>
      <vt:lpstr>Failure Modes and Effects Analysis</vt:lpstr>
      <vt:lpstr>Failure Modes and Effects Analysis</vt:lpstr>
      <vt:lpstr>Failure Modes and Effects Analysis</vt:lpstr>
      <vt:lpstr>Failure Modes and Effects Analysis</vt:lpstr>
      <vt:lpstr>Failure Modes and Effects Analysis</vt:lpstr>
      <vt:lpstr>Failure Modes and Effects Analysis</vt:lpstr>
      <vt:lpstr>Failure Modes and Effects Analysis</vt:lpstr>
      <vt:lpstr>Failure Modes and Effects Analysis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IENG 461 – System Safety I</dc:title>
  <dc:creator>Jim</dc:creator>
  <cp:lastModifiedBy>yousef aldihany</cp:lastModifiedBy>
  <cp:revision>271</cp:revision>
  <dcterms:created xsi:type="dcterms:W3CDTF">2013-07-04T18:23:52Z</dcterms:created>
  <dcterms:modified xsi:type="dcterms:W3CDTF">2017-11-01T18:50:31Z</dcterms:modified>
</cp:coreProperties>
</file>